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65" r:id="rId2"/>
    <p:sldId id="256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66FFFF"/>
    <a:srgbClr val="FFCCFF"/>
    <a:srgbClr val="FFFF66"/>
    <a:srgbClr val="CCFFCC"/>
    <a:srgbClr val="FF99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106" d="100"/>
          <a:sy n="106" d="100"/>
        </p:scale>
        <p:origin x="-1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71C28-1BF2-4C7E-8465-CDCD75C599E2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FB4B5-3D28-4C4E-AAAF-610BD34FFC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87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FB4B5-3D28-4C4E-AAAF-610BD34FFC6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575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FB4B5-3D28-4C4E-AAAF-610BD34FFC6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040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FB4B5-3D28-4C4E-AAAF-610BD34FFC6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590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D810-9CB8-4E38-BD9E-4981765B5157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C052-E70F-4224-9FB6-22AC787CFB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D810-9CB8-4E38-BD9E-4981765B5157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C052-E70F-4224-9FB6-22AC787CF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D810-9CB8-4E38-BD9E-4981765B5157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C052-E70F-4224-9FB6-22AC787CF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D810-9CB8-4E38-BD9E-4981765B5157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C052-E70F-4224-9FB6-22AC787CF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D810-9CB8-4E38-BD9E-4981765B5157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1B6C052-E70F-4224-9FB6-22AC787CF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D810-9CB8-4E38-BD9E-4981765B5157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C052-E70F-4224-9FB6-22AC787CF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D810-9CB8-4E38-BD9E-4981765B5157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C052-E70F-4224-9FB6-22AC787CF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D810-9CB8-4E38-BD9E-4981765B5157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C052-E70F-4224-9FB6-22AC787CF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D810-9CB8-4E38-BD9E-4981765B5157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C052-E70F-4224-9FB6-22AC787CF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D810-9CB8-4E38-BD9E-4981765B5157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C052-E70F-4224-9FB6-22AC787CF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D810-9CB8-4E38-BD9E-4981765B5157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C052-E70F-4224-9FB6-22AC787CF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FBD810-9CB8-4E38-BD9E-4981765B5157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1B6C052-E70F-4224-9FB6-22AC787CF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86;&#1085;&#1089;&#1090;&#1072;&#1085;&#1090;&#1080;&#1085;\Desktop\&#1055;&#1088;&#1077;&#1079;&#1077;&#1085;&#1090;&#1072;&#1094;&#1080;&#1080;\&#1055;&#1088;&#1080;&#1088;&#1086;&#1076;&#1085;&#1099;&#1077;%20%20&#1101;&#1083;.%20&#1103;&#1074;&#1083;&#1077;&#1085;&#1080;&#1103;\Eros%20(Rain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8%E0%F0%EE%E2%E0%FF_%EC%EE%EB%ED%E8%FF" TargetMode="External"/><Relationship Id="rId2" Type="http://schemas.openxmlformats.org/officeDocument/2006/relationships/hyperlink" Target="http://ru.wikipedia.org/wiki/%CC%EE%EB%ED%E8%FF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u.wikipedia.org/wiki/&#1055;&#1086;&#1083;&#1103;&#1088;&#1085;&#1086;&#1077;_&#1089;&#1080;&#1103;&#1085;&#1080;&#1077;" TargetMode="External"/><Relationship Id="rId4" Type="http://schemas.openxmlformats.org/officeDocument/2006/relationships/hyperlink" Target="http://ru.wikipedia.org/wiki/%CE%E3%ED%E8_%F1%E2%FF%F2%EE%E3%EE_%DD%EB%FC%EC%E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&#1055;&#1088;&#1080;&#1095;&#1091;&#1076;&#1099;%20&#1084;&#1086;&#1083;&#1085;&#1080;&#1080;.do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57;&#1074;&#1077;&#1088;&#1093;&#1084;&#1086;&#1083;&#1085;&#1080;&#1080;.doc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64;&#1072;&#1088;&#1086;&#1074;&#1072;&#1103;%20&#1084;&#1086;&#1083;&#1085;&#1080;&#1103;.docx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4850[1].jpg"/>
          <p:cNvPicPr>
            <a:picLocks noChangeAspect="1" noChangeArrowheads="1"/>
          </p:cNvPicPr>
          <p:nvPr/>
        </p:nvPicPr>
        <p:blipFill>
          <a:blip r:embed="rId3" cstate="print"/>
          <a:srcRect l="3125" r="927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3789040"/>
            <a:ext cx="87153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Природные электрические явления</a:t>
            </a:r>
            <a:endParaRPr lang="ru-RU" sz="4000" b="1" cap="none" spc="0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Eros (Rain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144000" y="571480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14942" y="5357826"/>
            <a:ext cx="3714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Подготовила Новикова Екатерина, ученица 11 класса МБОУ СОШ с. Новоалександровка</a:t>
            </a:r>
            <a:endParaRPr lang="ru-RU" sz="1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357166"/>
            <a:ext cx="8215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Муниципальное бюджетное общеобразовательное учреждение средняя общеобразовательная школа с. Новоалександровка им. Героя Советского Союза Ф. Д. Глухова Александрово-Гайского муниципального района Саратовской области</a:t>
            </a:r>
            <a:endParaRPr lang="ru-RU" sz="1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5786" y="1357298"/>
            <a:ext cx="78581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Муниципальный конкурс «Физика вокруг нас»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2844" y="2000240"/>
            <a:ext cx="90011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Номинация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презентация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3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6" grpId="0"/>
      <p:bldP spid="8" grpId="0"/>
      <p:bldP spid="22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500042"/>
            <a:ext cx="42253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Источники</a:t>
            </a:r>
            <a:endParaRPr lang="ru-RU" sz="6000" b="1" cap="none" spc="0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571612"/>
            <a:ext cx="7715304" cy="4801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1003">
            <a:schemeClr val="dk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БСЭ. 30 томов на 3</a:t>
            </a:r>
            <a:r>
              <a:rPr lang="en-US" dirty="0"/>
              <a:t> CD</a:t>
            </a:r>
            <a:r>
              <a:rPr lang="ru-RU" dirty="0"/>
              <a:t>. ЗАО «Новый Диск», 103030 Москва, ул. Долгопрудненская, д. 33, стр. 8.  Текст , иллюстрации 2003. Научное издательство «Большая Российская  энциклопедия», Разработка, дизайн 2003 ЗАО «Гласнет».</a:t>
            </a:r>
            <a:endParaRPr lang="ru-RU" dirty="0">
              <a:hlinkClick r:id="rId2"/>
            </a:endParaRPr>
          </a:p>
          <a:p>
            <a:pPr>
              <a:defRPr/>
            </a:pPr>
            <a:endParaRPr lang="ru-RU" dirty="0">
              <a:hlinkClick r:id="rId2"/>
            </a:endParaRPr>
          </a:p>
          <a:p>
            <a:pPr>
              <a:defRPr/>
            </a:pPr>
            <a:r>
              <a:rPr lang="ru-RU" dirty="0"/>
              <a:t>Сайты:</a:t>
            </a:r>
            <a:endParaRPr lang="ru-RU" dirty="0">
              <a:hlinkClick r:id="rId2"/>
            </a:endParaRPr>
          </a:p>
          <a:p>
            <a:pPr>
              <a:defRPr/>
            </a:pPr>
            <a:endParaRPr lang="ru-RU" dirty="0">
              <a:hlinkClick r:id="rId2"/>
            </a:endParaRPr>
          </a:p>
          <a:p>
            <a:pPr>
              <a:defRPr/>
            </a:pPr>
            <a:r>
              <a:rPr lang="en-US" dirty="0">
                <a:hlinkClick r:id="rId2"/>
              </a:rPr>
              <a:t>http://ru.wikipedia.org/wiki/%CC%EE%EB%ED%E8%FF</a:t>
            </a: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en-US" dirty="0">
                <a:hlinkClick r:id="rId3"/>
              </a:rPr>
              <a:t>http://ru.wikipedia.org/wiki/%D8%E0%F0%EE%E2%E0%FF_%EC%EE%EB%ED%E8%FF</a:t>
            </a: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en-US" dirty="0">
                <a:hlinkClick r:id="rId4"/>
              </a:rPr>
              <a:t>http://ru.wikipedia.org/wiki/%CE%E3%ED%E8_%F1%E2%FF%F2%EE%E3%EE_%DD%EB%FC%EC%E0</a:t>
            </a: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en-US" dirty="0">
                <a:hlinkClick r:id="rId5"/>
              </a:rPr>
              <a:t>http://ru.wikipedia.org/wiki/</a:t>
            </a:r>
            <a:r>
              <a:rPr lang="ru-RU" dirty="0">
                <a:hlinkClick r:id="rId5"/>
              </a:rPr>
              <a:t>Полярное_сияние</a:t>
            </a:r>
            <a:endParaRPr lang="ru-RU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Молния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12" name="TextBox 11"/>
          <p:cNvSpPr txBox="1"/>
          <p:nvPr/>
        </p:nvSpPr>
        <p:spPr>
          <a:xfrm>
            <a:off x="142844" y="1214422"/>
            <a:ext cx="8786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  <a:latin typeface="+mj-lt"/>
                <a:hlinkClick r:id="rId4" action="ppaction://hlinkfile"/>
              </a:rPr>
              <a:t>Молния</a:t>
            </a:r>
            <a:r>
              <a:rPr lang="ru-RU" dirty="0" smtClean="0">
                <a:solidFill>
                  <a:srgbClr val="FFFF00"/>
                </a:solidFill>
                <a:latin typeface="+mj-lt"/>
                <a:hlinkClick r:id="rId4" action="ppaction://hlinkfile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+mj-lt"/>
              </a:rPr>
              <a:t>- одно из самых  грозных природных электрических явлений, обычно сопровождаемое яркой  вспышкой света  и громовым раскатом . Напряжение в канале молнии может достигать сотен тысяч  вольт, сила тока -  от десятков до сотен тысяч ампер, температура – 25000 градусов. Длина канала - от 1 до 10 км. </a:t>
            </a:r>
            <a:endParaRPr lang="ru-RU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714480" y="274638"/>
            <a:ext cx="5286412" cy="115409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Молния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4282" y="2857496"/>
            <a:ext cx="2571768" cy="1857388"/>
          </a:xfrm>
          <a:prstGeom prst="rect">
            <a:avLst/>
          </a:prstGeom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E:\93809701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42976" y="285728"/>
            <a:ext cx="752384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Сверхмолнии</a:t>
            </a:r>
            <a:endParaRPr lang="ru-RU" sz="6000" b="1" cap="none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14422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+mj-lt"/>
              </a:rPr>
              <a:t> Кроме Земли , молнии можно наблюдать в атмосферах Юпитера, Сатурна и некоторых их спутников. На фотографии, сделанной с метеорологического спутника  можно увидеть </a:t>
            </a:r>
            <a:r>
              <a:rPr lang="ru-RU" dirty="0" smtClean="0">
                <a:solidFill>
                  <a:srgbClr val="FFFF00"/>
                </a:solidFill>
                <a:latin typeface="+mj-lt"/>
                <a:hlinkClick r:id="rId3" action="ppaction://hlinkfile"/>
              </a:rPr>
              <a:t>сверхмолнии</a:t>
            </a:r>
            <a:r>
              <a:rPr lang="ru-RU" dirty="0" smtClean="0">
                <a:solidFill>
                  <a:srgbClr val="FFFF00"/>
                </a:solidFill>
                <a:latin typeface="+mj-lt"/>
              </a:rPr>
              <a:t>, существование которых было подтверждено в 70-е годы 20 века,  разряжающиеся не в земную поверхность, а в верхнюю границу атмосферы - электросферу.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Мощность сверхмолнии иногда достигает миллиона и более киловатт.</a:t>
            </a:r>
          </a:p>
          <a:p>
            <a:pPr algn="ctr"/>
            <a:endParaRPr lang="ru-RU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0100" y="3000372"/>
            <a:ext cx="1643074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3214686"/>
            <a:ext cx="1285852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72066" y="3857628"/>
            <a:ext cx="178595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" name="Picture 2" descr="e615e248c0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929198"/>
            <a:ext cx="2518316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Шаровая молн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5357818" y="2071678"/>
            <a:ext cx="37861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</a:t>
            </a:r>
            <a:r>
              <a:rPr lang="ru-RU" dirty="0" smtClean="0">
                <a:solidFill>
                  <a:srgbClr val="FFFF00"/>
                </a:solidFill>
                <a:latin typeface="+mj-lt"/>
                <a:hlinkClick r:id="rId3" action="ppaction://hlinkfile"/>
              </a:rPr>
              <a:t>Шаровые молнии</a:t>
            </a:r>
            <a:r>
              <a:rPr lang="ru-RU" dirty="0" smtClean="0">
                <a:solidFill>
                  <a:srgbClr val="FFFF00"/>
                </a:solidFill>
                <a:latin typeface="+mj-lt"/>
              </a:rPr>
              <a:t> - очень редкое явление и неизученное. Никто не видел, как они рождаются, и никто не знает, сколько они живут. В лабораторных условиях шаровая молния существует  несколько мгновений.  Бывает она в среднем 10-20 см в диаметре, 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чаще всего движется горизонтально в метре над землей. Кстати, бывает шаровая молния не только шаром: есть рассказы о грибах, каплях и даже бубликах.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Шаровая</a:t>
            </a:r>
            <a:r>
              <a:rPr lang="ru-RU" sz="6600" dirty="0" smtClean="0">
                <a:solidFill>
                  <a:srgbClr val="FFFF00"/>
                </a:solidFill>
              </a:rPr>
              <a:t> </a:t>
            </a:r>
            <a:r>
              <a:rPr lang="ru-RU" sz="6000" dirty="0" smtClean="0">
                <a:solidFill>
                  <a:srgbClr val="FFFF00"/>
                </a:solidFill>
              </a:rPr>
              <a:t>молния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татическое электричеств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143" r="5248"/>
          <a:stretch>
            <a:fillRect/>
          </a:stretch>
        </p:blipFill>
        <p:spPr>
          <a:xfrm>
            <a:off x="0" y="214290"/>
            <a:ext cx="6286512" cy="66028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66FFFF"/>
                </a:solidFill>
              </a:rPr>
              <a:t>Статическое электричество</a:t>
            </a:r>
            <a:endParaRPr lang="ru-RU" sz="6000" dirty="0">
              <a:solidFill>
                <a:srgbClr val="66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3636" y="1779687"/>
            <a:ext cx="28574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  проявлениями статического электричества  все хорошо знакомы. Оно широко распространено в обыденной жизни. Расчёсывая волосы, снимая синтетическую или шерстяную одежду можно накопить электрический заряд в десятки тысяч вольт. Но ток его освобождения настолько мал, что почувствовать его можно только как лёгкий укол,  не  наносящий человеку вреда.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78078[1].jpg"/>
          <p:cNvPicPr>
            <a:picLocks noChangeAspect="1" noChangeArrowheads="1"/>
          </p:cNvPicPr>
          <p:nvPr/>
        </p:nvPicPr>
        <p:blipFill>
          <a:blip r:embed="rId3" cstate="print"/>
          <a:srcRect t="-524" r="25390"/>
          <a:stretch>
            <a:fillRect/>
          </a:stretch>
        </p:blipFill>
        <p:spPr bwMode="auto">
          <a:xfrm>
            <a:off x="0" y="-33450"/>
            <a:ext cx="9144000" cy="68914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66FFFF"/>
                </a:solidFill>
              </a:rPr>
              <a:t>Огни святого Эльма</a:t>
            </a:r>
            <a:endParaRPr lang="ru-RU" sz="6000" dirty="0">
              <a:solidFill>
                <a:srgbClr val="66FFFF"/>
              </a:solidFill>
            </a:endParaRPr>
          </a:p>
        </p:txBody>
      </p:sp>
      <p:pic>
        <p:nvPicPr>
          <p:cNvPr id="2050" name="Picture 2" descr="ce69b44dd0a6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1357298"/>
            <a:ext cx="2714625" cy="3371850"/>
          </a:xfrm>
          <a:prstGeom prst="rect">
            <a:avLst/>
          </a:prstGeom>
          <a:noFill/>
          <a:ln w="12700">
            <a:solidFill>
              <a:schemeClr val="bg2">
                <a:lumMod val="85000"/>
                <a:lumOff val="15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034" y="1285860"/>
            <a:ext cx="57150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Огни святого Эльма — коронный разряд в форме светящихся пучков или кисточек  возникающий на острых концах высоких предметов (башни, мачты, одиноко стоящие деревья) при большой напряжённости электрического поля в атмосфере что чаще всего бывает во время грозы или при её приближении, и зимой во время метелей. Название явление получило от имени святого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Эльма  — покровителя моряков в католической религии.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CurtisJ_22-GI[1].jpg"/>
          <p:cNvPicPr>
            <a:picLocks noChangeAspect="1" noChangeArrowheads="1"/>
          </p:cNvPicPr>
          <p:nvPr/>
        </p:nvPicPr>
        <p:blipFill>
          <a:blip r:embed="rId3" cstate="print"/>
          <a:srcRect l="3544" r="57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ln w="6350">
                  <a:solidFill>
                    <a:srgbClr val="FFCCFF"/>
                  </a:solidFill>
                </a:ln>
                <a:solidFill>
                  <a:srgbClr val="FFCCFF"/>
                </a:solidFill>
              </a:rPr>
              <a:t>Полярное</a:t>
            </a:r>
            <a:r>
              <a:rPr lang="ru-RU" sz="6600" dirty="0" smtClean="0">
                <a:ln w="6350">
                  <a:solidFill>
                    <a:srgbClr val="FFCCFF"/>
                  </a:solidFill>
                </a:ln>
                <a:solidFill>
                  <a:srgbClr val="FFCCFF"/>
                </a:solidFill>
              </a:rPr>
              <a:t> сияние</a:t>
            </a:r>
            <a:endParaRPr lang="ru-RU" sz="6600" dirty="0">
              <a:ln w="6350">
                <a:solidFill>
                  <a:srgbClr val="FFCCFF"/>
                </a:solidFill>
              </a:ln>
              <a:solidFill>
                <a:srgbClr val="FFCC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826675"/>
            <a:ext cx="59293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Полярное сияние — свечение верхних слоёв атмосфер планет, обладающих магнитосферой  вследствие их взаимодействия с заряженными частицами солнечного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ветра. Полярные сияния наблюдаются преимущественно в высоких широтах обоих полушарий.  Их можно встретить также в атмосферах Сатурна, Юпитера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E:\250px-Jupiter.Aurora.HST.UV[1].jpg"/>
          <p:cNvPicPr>
            <a:picLocks noChangeAspect="1" noChangeArrowheads="1"/>
          </p:cNvPicPr>
          <p:nvPr/>
        </p:nvPicPr>
        <p:blipFill>
          <a:blip r:embed="rId4" cstate="print"/>
          <a:srcRect l="10114" r="8977"/>
          <a:stretch>
            <a:fillRect/>
          </a:stretch>
        </p:blipFill>
        <p:spPr bwMode="auto">
          <a:xfrm>
            <a:off x="6072198" y="4857760"/>
            <a:ext cx="2909440" cy="200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143636" y="507207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Юпитер</a:t>
            </a:r>
            <a:endParaRPr lang="ru-RU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агровый туман в Заполярь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4282" y="1357298"/>
            <a:ext cx="57150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+mj-lt"/>
              </a:rPr>
              <a:t>Одно из  самых  редко встречающихся и малоизученных явлений.  Напоминает пожар, который  мгновенно  охватывает большие территории.  Огонь  не жжётся и не даёт дыма. Явление длится от нескольких секунд , до десятка минут, после чего бесследно исчезает. Большинство учёных считает, что это разновидность северного сияния, опускающегося до поверхности земли</a:t>
            </a:r>
            <a:endParaRPr lang="ru-RU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Багровый</a:t>
            </a:r>
            <a:r>
              <a:rPr lang="ru-RU" sz="6600" dirty="0" smtClean="0">
                <a:solidFill>
                  <a:srgbClr val="FFFF00"/>
                </a:solidFill>
              </a:rPr>
              <a:t> туман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66FFFF"/>
                </a:solidFill>
              </a:rPr>
              <a:t>Живое</a:t>
            </a:r>
            <a:r>
              <a:rPr lang="ru-RU" dirty="0" smtClean="0">
                <a:solidFill>
                  <a:srgbClr val="66FFFF"/>
                </a:solidFill>
              </a:rPr>
              <a:t> </a:t>
            </a:r>
            <a:r>
              <a:rPr lang="ru-RU" sz="6700" dirty="0" smtClean="0">
                <a:solidFill>
                  <a:srgbClr val="66FFFF"/>
                </a:solidFill>
              </a:rPr>
              <a:t>электричество</a:t>
            </a:r>
            <a:endParaRPr lang="ru-RU" sz="6700" dirty="0">
              <a:solidFill>
                <a:srgbClr val="66FFFF"/>
              </a:solidFill>
            </a:endParaRPr>
          </a:p>
        </p:txBody>
      </p:sp>
      <p:pic>
        <p:nvPicPr>
          <p:cNvPr id="7" name="Содержимое 6" descr="Электрический скат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85926"/>
            <a:ext cx="4495824" cy="5072074"/>
          </a:xfrm>
        </p:spPr>
      </p:pic>
      <p:pic>
        <p:nvPicPr>
          <p:cNvPr id="8" name="Содержимое 7" descr="Электрический Угорь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785926"/>
            <a:ext cx="4038600" cy="3372231"/>
          </a:xfrm>
        </p:spPr>
      </p:pic>
      <p:sp>
        <p:nvSpPr>
          <p:cNvPr id="5" name="TextBox 4"/>
          <p:cNvSpPr txBox="1"/>
          <p:nvPr/>
        </p:nvSpPr>
        <p:spPr>
          <a:xfrm>
            <a:off x="142844" y="5072074"/>
            <a:ext cx="4214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Электрический скат «Торпедо» может вырабатывать напряжение до 600 в. С его помощью он отпугивает хищников  и охотится. Для человека встреча с ним  хотя и не смертельна, но неприятна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5214950"/>
            <a:ext cx="4214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+mj-lt"/>
              </a:rPr>
              <a:t>Электрический угорь  обитает в притоках Амазонки. Напряжение до 800 в помогает ему  выжить в совершенно мутной воде.  </a:t>
            </a:r>
            <a:r>
              <a:rPr lang="ru-RU" smtClean="0">
                <a:solidFill>
                  <a:srgbClr val="FFFF00"/>
                </a:solidFill>
                <a:latin typeface="+mj-lt"/>
              </a:rPr>
              <a:t>И лучше… с </a:t>
            </a:r>
            <a:r>
              <a:rPr lang="ru-RU" dirty="0" smtClean="0">
                <a:solidFill>
                  <a:srgbClr val="FFFF00"/>
                </a:solidFill>
                <a:latin typeface="+mj-lt"/>
              </a:rPr>
              <a:t>ним не встречаться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1041</TotalTime>
  <Words>597</Words>
  <Application>Microsoft Office PowerPoint</Application>
  <PresentationFormat>Экран (4:3)</PresentationFormat>
  <Paragraphs>45</Paragraphs>
  <Slides>10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Презентация PowerPoint</vt:lpstr>
      <vt:lpstr>Молния</vt:lpstr>
      <vt:lpstr>Презентация PowerPoint</vt:lpstr>
      <vt:lpstr>Шаровая молния</vt:lpstr>
      <vt:lpstr>Статическое электричество</vt:lpstr>
      <vt:lpstr>Огни святого Эльма</vt:lpstr>
      <vt:lpstr>Полярное сияние</vt:lpstr>
      <vt:lpstr>Багровый туман</vt:lpstr>
      <vt:lpstr>Живое электричество</vt:lpstr>
      <vt:lpstr>Презентация PowerPoint</vt:lpstr>
    </vt:vector>
  </TitlesOfParts>
  <Company>Гимназия 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электрические явления</dc:title>
  <dc:subject>Электротехнические работы</dc:subject>
  <dc:creator>Игнатьев К.В.</dc:creator>
  <cp:lastModifiedBy>Machine</cp:lastModifiedBy>
  <cp:revision>149</cp:revision>
  <dcterms:created xsi:type="dcterms:W3CDTF">2011-02-28T09:35:48Z</dcterms:created>
  <dcterms:modified xsi:type="dcterms:W3CDTF">2018-03-14T11:48:59Z</dcterms:modified>
</cp:coreProperties>
</file>